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9" r:id="rId3"/>
    <p:sldId id="268" r:id="rId4"/>
    <p:sldId id="263" r:id="rId5"/>
    <p:sldId id="267" r:id="rId6"/>
    <p:sldId id="264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B6A60-58EA-472B-B07B-0CCB5378228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21C2-0C64-4EBA-8B8D-A965F0087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smtClean="0">
                <a:ea typeface="ＭＳ Ｐゴシック" pitchFamily="34" charset="-128"/>
              </a:rPr>
              <a:t>Рис.</a:t>
            </a:r>
            <a:r>
              <a:rPr lang="ru-RU" altLang="ru-RU" sz="2400" smtClean="0">
                <a:ea typeface="ＭＳ Ｐゴシック" pitchFamily="34" charset="-128"/>
              </a:rPr>
              <a:t> </a:t>
            </a:r>
            <a:r>
              <a:rPr lang="ru-RU" altLang="ru-RU" smtClean="0">
                <a:ea typeface="ＭＳ Ｐゴシック" pitchFamily="34" charset="-128"/>
              </a:rPr>
              <a:t>Сколько чистого наркотика надо, чтобы произвести 10 000 доз? (орнажевый-новые наркотики желтый-известные наркотики; слева направо – названия: Карфентанил; 2-Метилфентанил; 25</a:t>
            </a:r>
            <a:r>
              <a:rPr lang="en-US" altLang="ru-RU" smtClean="0">
                <a:ea typeface="ＭＳ Ｐゴシック" pitchFamily="34" charset="-128"/>
              </a:rPr>
              <a:t>I-NBOMe</a:t>
            </a:r>
            <a:r>
              <a:rPr lang="ru-RU" altLang="ru-RU" smtClean="0">
                <a:ea typeface="ＭＳ Ｐゴシック" pitchFamily="34" charset="-128"/>
              </a:rPr>
              <a:t> (Бром-Йод новый спайс);</a:t>
            </a:r>
            <a:r>
              <a:rPr lang="en-US" altLang="ru-RU" smtClean="0">
                <a:ea typeface="ＭＳ Ｐゴシック" pitchFamily="34" charset="-128"/>
              </a:rPr>
              <a:t> PB-22</a:t>
            </a:r>
            <a:r>
              <a:rPr lang="ru-RU" altLang="ru-RU" smtClean="0">
                <a:ea typeface="ＭＳ Ｐゴシック" pitchFamily="34" charset="-128"/>
              </a:rPr>
              <a:t>  Спайс ПБ-22 и ; Амфетамин; Кокаин; </a:t>
            </a:r>
            <a:r>
              <a:rPr lang="en-US" altLang="ru-RU" smtClean="0">
                <a:ea typeface="ＭＳ Ｐゴシック" pitchFamily="34" charset="-128"/>
              </a:rPr>
              <a:t>MDMA</a:t>
            </a:r>
            <a:r>
              <a:rPr lang="ru-RU" altLang="ru-RU" smtClean="0">
                <a:ea typeface="ＭＳ Ｐゴシック" pitchFamily="34" charset="-128"/>
              </a:rPr>
              <a:t> - экстази)</a:t>
            </a:r>
            <a:endParaRPr lang="en-GB" altLang="ru-RU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ru-RU" smtClean="0">
              <a:ea typeface="ＭＳ Ｐゴシック" pitchFamily="34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278766-BBAB-4327-BF1C-BFFECAC6E744}" type="slidenum">
              <a:rPr lang="en-GB" altLang="ru-RU" smtClean="0"/>
              <a:pPr/>
              <a:t>3</a:t>
            </a:fld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 bloc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6280150"/>
            <a:ext cx="396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2000"/>
            <a:ext cx="8172450" cy="774000"/>
          </a:xfrm>
        </p:spPr>
        <p:txBody>
          <a:bodyPr/>
          <a:lstStyle>
            <a:lvl1pPr>
              <a:defRPr/>
            </a:lvl1pPr>
          </a:lstStyle>
          <a:p>
            <a:r>
              <a:rPr lang="pt-PT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1800" y="1600201"/>
            <a:ext cx="8172648" cy="44210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500"/>
            </a:lvl2pPr>
            <a:lvl3pPr>
              <a:defRPr sz="2000"/>
            </a:lvl3pPr>
          </a:lstStyle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66175" y="6408738"/>
            <a:ext cx="442913" cy="365125"/>
          </a:xfrm>
        </p:spPr>
        <p:txBody>
          <a:bodyPr/>
          <a:lstStyle>
            <a:lvl1pPr algn="l">
              <a:defRPr b="1"/>
            </a:lvl1pPr>
          </a:lstStyle>
          <a:p>
            <a:pPr>
              <a:defRPr/>
            </a:pPr>
            <a:fld id="{05BEAE51-ECE8-48D4-8414-B14FCC5CADA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B27BB9-4290-459B-8BD4-E05B3239D2C6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0C2F18-9051-48FC-89E2-179B37C30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420888"/>
            <a:ext cx="8715436" cy="15841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Курительные смеси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Фролова Н.Е.,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по социальной работе ГБУЗ ЯО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«Ярославская областная клиническая  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наркологическая больница»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6672"/>
            <a:ext cx="6696744" cy="122413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Ядовитая ботаника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ЯОКНБ-лого-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6632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Курительные смеси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505" t="13563" r="8938" b="14817"/>
          <a:stretch>
            <a:fillRect/>
          </a:stretch>
        </p:blipFill>
        <p:spPr bwMode="auto">
          <a:xfrm>
            <a:off x="5868144" y="1700808"/>
            <a:ext cx="3024187" cy="19446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504" y="2924944"/>
            <a:ext cx="54726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компонентами курительных смесей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являются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синтетические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каннабиноиды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своему действию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сходны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марихуаной.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512" y="1556792"/>
            <a:ext cx="54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новых видов наркотических веществ,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получивших в последнее время широкое распространение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 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курительные смеси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504" y="4005064"/>
            <a:ext cx="5616624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ноября 2009 года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 год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зафиксированы единичные случаи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(ежегодно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4 до 9)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обращений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лиц молодого возраста в связи с отравлением курительными смесями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9 месяцев 2014г.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зарегистрировано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случаев обращений: из 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34 подростка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(27 – экспертиза, 7 – амбулаторное лечение, 10 – стационарное лечение).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05064"/>
            <a:ext cx="2808312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8" descr="HowMuchDrug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36838"/>
            <a:ext cx="8631237" cy="3600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2643" name="Title 1"/>
          <p:cNvSpPr>
            <a:spLocks noGrp="1"/>
          </p:cNvSpPr>
          <p:nvPr>
            <p:ph type="title"/>
          </p:nvPr>
        </p:nvSpPr>
        <p:spPr>
          <a:xfrm>
            <a:off x="431800" y="142852"/>
            <a:ext cx="8172450" cy="1104885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435422"/>
                </a:solidFill>
                <a:ea typeface="ＭＳ Ｐゴシック" pitchFamily="34" charset="-128"/>
              </a:rPr>
              <a:t>Обеспокоенность в связи с высоким потенциалом веществ</a:t>
            </a:r>
            <a:endParaRPr lang="en-GB" altLang="ru-RU" sz="3200" dirty="0" smtClean="0">
              <a:solidFill>
                <a:srgbClr val="435422"/>
              </a:solidFill>
              <a:ea typeface="ＭＳ Ｐゴシック" pitchFamily="34" charset="-128"/>
            </a:endParaRPr>
          </a:p>
        </p:txBody>
      </p:sp>
      <p:sp>
        <p:nvSpPr>
          <p:cNvPr id="112645" name="TextBox 5"/>
          <p:cNvSpPr txBox="1">
            <a:spLocks noChangeArrowheads="1"/>
          </p:cNvSpPr>
          <p:nvPr/>
        </p:nvSpPr>
        <p:spPr bwMode="auto">
          <a:xfrm>
            <a:off x="179388" y="2924175"/>
            <a:ext cx="17319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GB" altLang="ru-RU" sz="2000"/>
          </a:p>
        </p:txBody>
      </p:sp>
      <p:sp>
        <p:nvSpPr>
          <p:cNvPr id="112646" name="TextBox 4"/>
          <p:cNvSpPr txBox="1">
            <a:spLocks noChangeArrowheads="1"/>
          </p:cNvSpPr>
          <p:nvPr/>
        </p:nvSpPr>
        <p:spPr bwMode="auto">
          <a:xfrm>
            <a:off x="395288" y="1422392"/>
            <a:ext cx="7632700" cy="10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600" dirty="0">
                <a:solidFill>
                  <a:srgbClr val="435422"/>
                </a:solidFill>
              </a:rPr>
              <a:t>Новые синтетические </a:t>
            </a:r>
            <a:r>
              <a:rPr lang="ru-RU" altLang="ru-RU" sz="1600" dirty="0" err="1">
                <a:solidFill>
                  <a:srgbClr val="435422"/>
                </a:solidFill>
              </a:rPr>
              <a:t>опиоиды</a:t>
            </a:r>
            <a:r>
              <a:rPr lang="ru-RU" altLang="ru-RU" sz="1600" dirty="0">
                <a:solidFill>
                  <a:srgbClr val="435422"/>
                </a:solidFill>
              </a:rPr>
              <a:t> и галлюциногены</a:t>
            </a:r>
          </a:p>
          <a:p>
            <a:endParaRPr lang="ru-RU" altLang="ru-RU" sz="1600" dirty="0">
              <a:solidFill>
                <a:srgbClr val="435422"/>
              </a:solidFill>
            </a:endParaRPr>
          </a:p>
          <a:p>
            <a:r>
              <a:rPr lang="ru-RU" altLang="ru-RU" sz="1600" dirty="0">
                <a:solidFill>
                  <a:srgbClr val="435422"/>
                </a:solidFill>
              </a:rPr>
              <a:t>Очень небольшие количества вещества позволяют производить большое количество разовых доз</a:t>
            </a:r>
          </a:p>
          <a:p>
            <a:endParaRPr lang="ru-RU" alt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388" y="2636838"/>
            <a:ext cx="8631237" cy="2873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СКОЛЬКО ЧИСТОГО НАРКОТИКА НЕОБХОДИМО, ЧТОБЫ ПРОИЗВЕТСТИ 10 000 РАЗОВЫХ ДОЗ?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800" y="5157788"/>
            <a:ext cx="1008063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>
            <a:normAutofit fontScale="62500" lnSpcReduction="20000"/>
          </a:bodyPr>
          <a:lstStyle/>
          <a:p>
            <a:pPr>
              <a:defRPr/>
            </a:pPr>
            <a:r>
              <a:rPr lang="ru-RU" sz="2000" b="1" dirty="0" err="1"/>
              <a:t>Карфентанил</a:t>
            </a:r>
            <a:r>
              <a:rPr lang="ru-RU" sz="2000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250" y="5051425"/>
            <a:ext cx="1223963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/>
              <a:t>2-метил-фентанил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213" y="5065713"/>
            <a:ext cx="1377950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100" b="1" dirty="0"/>
              <a:t>25</a:t>
            </a:r>
            <a:r>
              <a:rPr lang="en-US" altLang="ru-RU" sz="1100" b="1" dirty="0"/>
              <a:t>I-</a:t>
            </a:r>
            <a:r>
              <a:rPr lang="en-US" altLang="ru-RU" sz="1100" b="1" dirty="0" err="1"/>
              <a:t>NBOMe</a:t>
            </a:r>
            <a:endParaRPr lang="ru-RU" sz="1100" b="1" dirty="0"/>
          </a:p>
          <a:p>
            <a:pPr algn="ctr">
              <a:defRPr/>
            </a:pPr>
            <a:r>
              <a:rPr lang="ru-RU" altLang="ru-RU" sz="1100" b="1" dirty="0"/>
              <a:t>Новый </a:t>
            </a:r>
            <a:r>
              <a:rPr lang="ru-RU" altLang="ru-RU" sz="1100" b="1" dirty="0" err="1"/>
              <a:t>галлюци-ноген</a:t>
            </a:r>
            <a:r>
              <a:rPr lang="ru-RU" altLang="ru-RU" sz="1100" b="1" dirty="0"/>
              <a:t>, «</a:t>
            </a:r>
            <a:r>
              <a:rPr lang="ru-RU" altLang="ru-RU" sz="1100" b="1" dirty="0" err="1"/>
              <a:t>спайс</a:t>
            </a:r>
            <a:r>
              <a:rPr lang="ru-RU" altLang="ru-RU" sz="1100" b="1" dirty="0"/>
              <a:t>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0200" y="5013325"/>
            <a:ext cx="1223963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ru-RU" sz="1100" b="1" dirty="0"/>
              <a:t>PB-22</a:t>
            </a:r>
            <a:endParaRPr lang="ru-RU" altLang="ru-RU" sz="1100" b="1" dirty="0"/>
          </a:p>
          <a:p>
            <a:pPr algn="ctr">
              <a:defRPr/>
            </a:pPr>
            <a:r>
              <a:rPr lang="ru-RU" altLang="ru-RU" sz="1100" b="1" dirty="0"/>
              <a:t>«</a:t>
            </a:r>
            <a:r>
              <a:rPr lang="ru-RU" altLang="ru-RU" sz="1100" b="1" dirty="0" err="1"/>
              <a:t>Спайс</a:t>
            </a:r>
            <a:r>
              <a:rPr lang="ru-RU" altLang="ru-RU" sz="1100" b="1" dirty="0"/>
              <a:t>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163" y="5202238"/>
            <a:ext cx="1008062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>
            <a:normAutofit fontScale="70000" lnSpcReduction="20000"/>
          </a:bodyPr>
          <a:lstStyle/>
          <a:p>
            <a:pPr>
              <a:defRPr/>
            </a:pPr>
            <a:r>
              <a:rPr lang="ru-RU" sz="2000" b="1" dirty="0" err="1"/>
              <a:t>Амфетамин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88125" y="5195888"/>
            <a:ext cx="1008063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ru-RU" sz="1200" b="1" dirty="0"/>
              <a:t>Кокаин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67625" y="5157788"/>
            <a:ext cx="1008063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ru-RU" sz="1200" b="1" dirty="0"/>
              <a:t>«</a:t>
            </a:r>
            <a:r>
              <a:rPr lang="ru-RU" sz="1200" b="1" dirty="0" err="1"/>
              <a:t>Экстази</a:t>
            </a:r>
            <a:r>
              <a:rPr lang="ru-RU" sz="1200" b="1" dirty="0"/>
              <a:t>»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4688" y="5915025"/>
            <a:ext cx="676275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/>
          <a:lstStyle/>
          <a:p>
            <a:pPr>
              <a:defRPr/>
            </a:pPr>
            <a:r>
              <a:rPr lang="ru-RU" sz="1100" b="1" dirty="0"/>
              <a:t>Новые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0825" y="5915025"/>
            <a:ext cx="1898650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 anchor="ctr"/>
          <a:lstStyle/>
          <a:p>
            <a:pPr>
              <a:defRPr/>
            </a:pPr>
            <a:r>
              <a:rPr lang="ru-RU" sz="1100" b="1" dirty="0"/>
              <a:t>«Старые» наркотики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1274796385_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286148" cy="2659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Приспособления для употребления курительных смесей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Родители, внимание: пипетка для кур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3313112" cy="2454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3" descr="Glass-Bong-psd537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412776"/>
            <a:ext cx="20517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ursmesi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861048"/>
            <a:ext cx="3782012" cy="2643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4" name="Picture 2" descr="http://im3-tub-ru.yandex.net/i?id=cc3aa6551dbafbcd8f21550145e1652e-12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268760"/>
            <a:ext cx="3024336" cy="2376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00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употребления курительных смесей: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резкая беспричинная смена настроения;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оживленность и активность, сменяющаяся равнодушием и вялостью;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нарушение ритма сна-бодрствования: вялость и сонливость днем, активность - вечером;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изменения приема пищи - нет аппетита днем, ночью наоборот;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полная безучастность к событиям в семье;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проявление раздражительности, нетерпимости к окружающим.</a:t>
            </a:r>
          </a:p>
          <a:p>
            <a:endParaRPr lang="ru-RU" dirty="0"/>
          </a:p>
        </p:txBody>
      </p:sp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263499" cy="22678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4"/>
            <a:ext cx="32226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Типичные последствия употребления курительных смесей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неадекватное поведение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устрашающие галлюцинации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острые психозы, панические атаки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тяжелые депрессии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потеря сознания, вплоть до комы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судороги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тошнота, рвота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резкий скачок артериального давления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учащенное сердцебиение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зависимость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летальный исход</a:t>
            </a:r>
          </a:p>
          <a:p>
            <a:endParaRPr lang="ru-RU" dirty="0"/>
          </a:p>
        </p:txBody>
      </p:sp>
      <p:pic>
        <p:nvPicPr>
          <p:cNvPr id="6146" name="Picture 2" descr="http://im2-tub-ru.yandex.net/i?id=fa6c55ba723d667f8e559473f6eb8a0d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880320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Табак бездымного способа употребления:  СНЮС,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снафф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63688" y="5085184"/>
            <a:ext cx="792088" cy="1239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Виды бездымного табака: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рассыпной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порционный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ароматизированный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1" name="Picture 2" descr="s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133642" cy="2237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294" name="Picture 5" descr="800px-Skruf_snus_p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094495" cy="2169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2" name="Picture 2" descr="http://im2-tub-ru.yandex.net/i?id=8c536ef420d121e8e5a09e999f660dbf-7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096344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 бездымного табака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340768"/>
            <a:ext cx="5851376" cy="518457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снижение чувствительности обоняния;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отек слизистой носа и ее покраснение;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которые входят в состав табачных смесей для вдыхания, способны вызывать аллергические реакции;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головокружение, тошнота и рвота при передозировке;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нюхательном табаке количество канцерогенов гораздо выше, чем в обычных сигаретах;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заболевание слизистой ротовой полости, разрушение зубов;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ухудшение всех мыслительных процессов, снижение внимания,  памяти;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отрицательное влияние на репродуктивную систему.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2428869"/>
            <a:ext cx="84582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381000" y="4800600"/>
            <a:ext cx="8458200" cy="5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ЯОКНБ-лого-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356992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414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Курительные смеси      Фролова Н.Е., Специалист по социальной работе ГБУЗ ЯО «Ярославская областная клиническая   наркологическая больница»  </vt:lpstr>
      <vt:lpstr>Курительные смеси</vt:lpstr>
      <vt:lpstr>Обеспокоенность в связи с высоким потенциалом веществ</vt:lpstr>
      <vt:lpstr>Приспособления для употребления курительных смесей</vt:lpstr>
      <vt:lpstr>Признаки употребления курительных смесей:</vt:lpstr>
      <vt:lpstr>Типичные последствия употребления курительных смесей</vt:lpstr>
      <vt:lpstr>Табак бездымного способа употребления:  СНЮС, снафф</vt:lpstr>
      <vt:lpstr>Вред бездымного табака</vt:lpstr>
      <vt:lpstr>Спасибо за внимание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Курительные смеси:  мифы и реальность</dc:title>
  <dc:creator>1</dc:creator>
  <cp:lastModifiedBy>User</cp:lastModifiedBy>
  <cp:revision>28</cp:revision>
  <dcterms:created xsi:type="dcterms:W3CDTF">2014-09-05T08:16:25Z</dcterms:created>
  <dcterms:modified xsi:type="dcterms:W3CDTF">2014-10-26T18:38:31Z</dcterms:modified>
</cp:coreProperties>
</file>