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sldIdLst>
    <p:sldId id="256" r:id="rId2"/>
    <p:sldId id="292" r:id="rId3"/>
    <p:sldId id="293" r:id="rId4"/>
    <p:sldId id="294" r:id="rId5"/>
    <p:sldId id="295" r:id="rId6"/>
    <p:sldId id="298" r:id="rId7"/>
    <p:sldId id="302" r:id="rId8"/>
    <p:sldId id="301" r:id="rId9"/>
    <p:sldId id="296" r:id="rId10"/>
    <p:sldId id="299" r:id="rId11"/>
    <p:sldId id="300" r:id="rId12"/>
    <p:sldId id="291" r:id="rId13"/>
  </p:sldIdLst>
  <p:sldSz cx="9144000" cy="6858000" type="screen4x3"/>
  <p:notesSz cx="9928225" cy="6797675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Валентина Константинова" initials="ВК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226673" cy="4531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4217773" y="0"/>
            <a:ext cx="3226673" cy="4531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219DEAC-C2BD-4298-9F80-594ABE8AA23D}" type="datetimeFigureOut">
              <a:rPr lang="ru-RU"/>
              <a:pPr>
                <a:defRPr/>
              </a:pPr>
              <a:t>06.09.2023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457325" y="679450"/>
            <a:ext cx="4532313" cy="33988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744617" y="4305194"/>
            <a:ext cx="5956935" cy="40786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0" y="8608815"/>
            <a:ext cx="3226673" cy="4531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4217773" y="8608815"/>
            <a:ext cx="3226673" cy="4531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C3CB7A7-592F-4356-942F-DC5D7A308D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99594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F7B14AF-D76D-490F-BD32-EC6522A2A565}" type="datetime1">
              <a:rPr lang="ru-RU" smtClean="0"/>
              <a:pPr>
                <a:defRPr/>
              </a:pPr>
              <a:t>06.09.2023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1B84AB-6190-4DA5-96C5-22410CB6E1C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94992E-354A-4154-A791-82BD39A07D11}" type="datetime1">
              <a:rPr lang="ru-RU" smtClean="0"/>
              <a:pPr>
                <a:defRPr/>
              </a:pPr>
              <a:t>06.09.2023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1B84AB-6190-4DA5-96C5-22410CB6E1C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E33516-041F-4CC7-9A42-F28A3132E9A2}" type="datetime1">
              <a:rPr lang="ru-RU" smtClean="0"/>
              <a:pPr>
                <a:defRPr/>
              </a:pPr>
              <a:t>06.09.2023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1B84AB-6190-4DA5-96C5-22410CB6E1C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1_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 bwMode="auto"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 bwMode="auto"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6F7B14AF-D76D-490F-BD32-EC6522A2A565}" type="datetime1">
              <a:rPr lang="ru-RU"/>
              <a:pPr>
                <a:defRPr/>
              </a:pPr>
              <a:t>06.09.2023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3999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>
              <a:defRPr/>
            </a:pPr>
            <a:endParaRPr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>
              <a:defRPr/>
            </a:pPr>
            <a:endParaRPr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1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>
              <a:defRPr/>
            </a:pPr>
            <a:endParaRPr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>
              <a:defRPr/>
            </a:pPr>
            <a:endParaRPr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>
              <a:defRPr/>
            </a:pPr>
            <a:endParaRPr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>
              <a:defRPr/>
            </a:pPr>
            <a:endParaRPr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Овал 24"/>
          <p:cNvSpPr/>
          <p:nvPr/>
        </p:nvSpPr>
        <p:spPr bwMode="auto"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2B1B84AB-6190-4DA5-96C5-22410CB6E1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1_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 bwMode="auto">
          <a:xfrm>
            <a:off x="457200" y="1600200"/>
            <a:ext cx="7467600" cy="4873752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 bwMode="auto"/>
        <p:txBody>
          <a:bodyPr rtlCol="0"/>
          <a:lstStyle/>
          <a:p>
            <a:pPr>
              <a:defRPr/>
            </a:pPr>
            <a:fld id="{15257582-26C2-4143-9C44-D0D78E356BFB}" type="datetime1">
              <a:rPr lang="ru-RU"/>
              <a:pPr>
                <a:defRPr/>
              </a:pPr>
              <a:t>06.09.2023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 bwMode="auto"/>
        <p:txBody>
          <a:bodyPr rtlCol="0"/>
          <a:lstStyle/>
          <a:p>
            <a:pPr>
              <a:defRPr/>
            </a:pPr>
            <a:fld id="{2B1B84AB-6190-4DA5-96C5-22410CB6E1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 bwMode="auto"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1_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2286000" y="5010149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5" y="1170432"/>
            <a:ext cx="2286000" cy="381000"/>
          </a:xfrm>
        </p:spPr>
        <p:txBody>
          <a:bodyPr/>
          <a:lstStyle/>
          <a:p>
            <a:pPr>
              <a:defRPr/>
            </a:pPr>
            <a:fld id="{527F4A19-3A96-49AC-AC11-BADCAF7BB3D6}" type="datetime1">
              <a:rPr lang="ru-RU"/>
              <a:pPr>
                <a:defRPr/>
              </a:pPr>
              <a:t>06.09.2023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3999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>
              <a:defRPr/>
            </a:pPr>
            <a:endParaRPr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>
              <a:defRPr/>
            </a:pPr>
            <a:endParaRPr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1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>
              <a:defRPr/>
            </a:pPr>
            <a:endParaRPr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>
              <a:defRPr/>
            </a:pPr>
            <a:endParaRPr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>
              <a:defRPr/>
            </a:pPr>
            <a:endParaRPr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2B1B84AB-6190-4DA5-96C5-22410CB6E1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1_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2AD3214-E09C-4A53-BE2A-6859CC393A72}" type="datetime1">
              <a:rPr lang="ru-RU"/>
              <a:pPr>
                <a:defRPr/>
              </a:pPr>
              <a:t>06.09.2023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B1B84AB-6190-4DA5-96C5-22410CB6E1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 bwMode="auto">
          <a:xfrm>
            <a:off x="457200" y="1600200"/>
            <a:ext cx="3657600" cy="4572000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 bwMode="auto">
          <a:xfrm>
            <a:off x="4270248" y="1600200"/>
            <a:ext cx="3657600" cy="4572000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1_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91E90EC-D216-401A-8D32-FBB2327012F8}" type="datetime1">
              <a:rPr lang="ru-RU"/>
              <a:pPr>
                <a:defRPr/>
              </a:pPr>
              <a:t>06.09.2023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B1B84AB-6190-4DA5-96C5-22410CB6E1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 bwMode="auto">
          <a:xfrm>
            <a:off x="457200" y="2362199"/>
            <a:ext cx="3657600" cy="3886200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 bwMode="auto">
          <a:xfrm>
            <a:off x="4371975" y="2362199"/>
            <a:ext cx="3657600" cy="3886200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 bwMode="auto"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 bwMode="auto"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1_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 bwMode="auto"/>
        <p:txBody>
          <a:bodyPr rtlCol="0"/>
          <a:lstStyle/>
          <a:p>
            <a:pPr>
              <a:defRPr/>
            </a:pPr>
            <a:fld id="{226A6881-CC77-414E-9AF1-3871A5C23151}" type="datetime1">
              <a:rPr lang="ru-RU"/>
              <a:pPr>
                <a:defRPr/>
              </a:pPr>
              <a:t>06.09.2023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 bwMode="auto"/>
        <p:txBody>
          <a:bodyPr rtlCol="0"/>
          <a:lstStyle/>
          <a:p>
            <a:pPr>
              <a:defRPr/>
            </a:pPr>
            <a:fld id="{2B1B84AB-6190-4DA5-96C5-22410CB6E1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 bwMode="auto"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1_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54E0BA3-5A7C-4C2C-9DD1-1D3A620B9E02}" type="datetime1">
              <a:rPr lang="ru-RU"/>
              <a:pPr>
                <a:defRPr/>
              </a:pPr>
              <a:t>06.09.2023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B1B84AB-6190-4DA5-96C5-22410CB6E1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1_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 bwMode="auto"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>
              <a:defRPr/>
            </a:pP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 bwMode="auto"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 bwMode="auto">
          <a:xfrm>
            <a:off x="304800" y="274320"/>
            <a:ext cx="5638800" cy="632764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 bwMode="auto"/>
        <p:txBody>
          <a:bodyPr rtlCol="0"/>
          <a:lstStyle/>
          <a:p>
            <a:pPr>
              <a:defRPr/>
            </a:pPr>
            <a:fld id="{71078C29-7510-4F7A-9498-778AE7AB0930}" type="datetime1">
              <a:rPr lang="ru-RU"/>
              <a:pPr>
                <a:defRPr/>
              </a:pPr>
              <a:t>06.09.2023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 bwMode="auto"/>
        <p:txBody>
          <a:bodyPr rtlCol="0"/>
          <a:lstStyle/>
          <a:p>
            <a:pPr>
              <a:defRPr/>
            </a:pPr>
            <a:fld id="{2B1B84AB-6190-4DA5-96C5-22410CB6E1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 bwMode="auto"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257582-26C2-4143-9C44-D0D78E356BFB}" type="datetime1">
              <a:rPr lang="ru-RU" smtClean="0"/>
              <a:pPr>
                <a:defRPr/>
              </a:pPr>
              <a:t>06.09.2023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1B84AB-6190-4DA5-96C5-22410CB6E1C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1_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>
              <a:defRPr/>
            </a:pPr>
            <a:endParaRPr lang="en-US"/>
          </a:p>
        </p:txBody>
      </p:sp>
      <p:sp>
        <p:nvSpPr>
          <p:cNvPr id="13" name="Овал 12"/>
          <p:cNvSpPr/>
          <p:nvPr/>
        </p:nvSpPr>
        <p:spPr bwMode="auto"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0" y="0"/>
            <a:ext cx="6172200" cy="6858000"/>
          </a:xfrm>
          <a:prstGeom prst="rect">
            <a:avLst/>
          </a:prstGeo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>
              <a:buFontTx/>
              <a:buNone/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>
              <a:defRPr/>
            </a:pPr>
            <a:endParaRPr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>
              <a:defRPr/>
            </a:pPr>
            <a:endParaRPr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>
              <a:defRPr/>
            </a:pPr>
            <a:endParaRPr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>
              <a:defRPr/>
            </a:pPr>
            <a:endParaRPr lang="en-US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 bwMode="auto"/>
        <p:txBody>
          <a:bodyPr rtlCol="0"/>
          <a:lstStyle/>
          <a:p>
            <a:pPr>
              <a:defRPr/>
            </a:pPr>
            <a:fld id="{F01A2C28-FFD9-4B7D-8C1F-29340F0CD92D}" type="datetime1">
              <a:rPr lang="ru-RU"/>
              <a:pPr>
                <a:defRPr/>
              </a:pPr>
              <a:t>06.09.2023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 bwMode="auto"/>
        <p:txBody>
          <a:bodyPr rtlCol="0"/>
          <a:lstStyle/>
          <a:p>
            <a:pPr>
              <a:defRPr/>
            </a:pPr>
            <a:fld id="{2B1B84AB-6190-4DA5-96C5-22410CB6E1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 bwMode="auto"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1_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994992E-354A-4154-A791-82BD39A07D11}" type="datetime1">
              <a:rPr lang="ru-RU"/>
              <a:pPr>
                <a:defRPr/>
              </a:pPr>
              <a:t>06.09.2023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B1B84AB-6190-4DA5-96C5-22410CB6E1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1_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6629400" y="274639"/>
            <a:ext cx="1676400" cy="5851525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457200" y="274638"/>
            <a:ext cx="6019800" cy="5851525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0E33516-041F-4CC7-9A42-F28A3132E9A2}" type="datetime1">
              <a:rPr lang="ru-RU"/>
              <a:pPr>
                <a:defRPr/>
              </a:pPr>
              <a:t>06.09.2023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B1B84AB-6190-4DA5-96C5-22410CB6E1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7F4A19-3A96-49AC-AC11-BADCAF7BB3D6}" type="datetime1">
              <a:rPr lang="ru-RU" smtClean="0"/>
              <a:pPr>
                <a:defRPr/>
              </a:pPr>
              <a:t>06.09.2023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1B84AB-6190-4DA5-96C5-22410CB6E1C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AD3214-E09C-4A53-BE2A-6859CC393A72}" type="datetime1">
              <a:rPr lang="ru-RU" smtClean="0"/>
              <a:pPr>
                <a:defRPr/>
              </a:pPr>
              <a:t>06.09.2023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1B84AB-6190-4DA5-96C5-22410CB6E1C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1E90EC-D216-401A-8D32-FBB2327012F8}" type="datetime1">
              <a:rPr lang="ru-RU" smtClean="0"/>
              <a:pPr>
                <a:defRPr/>
              </a:pPr>
              <a:t>06.09.2023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1B84AB-6190-4DA5-96C5-22410CB6E1C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6A6881-CC77-414E-9AF1-3871A5C23151}" type="datetime1">
              <a:rPr lang="ru-RU" smtClean="0"/>
              <a:pPr>
                <a:defRPr/>
              </a:pPr>
              <a:t>06.09.2023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1B84AB-6190-4DA5-96C5-22410CB6E1C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4E0BA3-5A7C-4C2C-9DD1-1D3A620B9E02}" type="datetime1">
              <a:rPr lang="ru-RU" smtClean="0"/>
              <a:pPr>
                <a:defRPr/>
              </a:pPr>
              <a:t>06.09.2023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1B84AB-6190-4DA5-96C5-22410CB6E1C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078C29-7510-4F7A-9498-778AE7AB0930}" type="datetime1">
              <a:rPr lang="ru-RU" smtClean="0"/>
              <a:pPr>
                <a:defRPr/>
              </a:pPr>
              <a:t>06.09.2023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1B84AB-6190-4DA5-96C5-22410CB6E1C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1A2C28-FFD9-4B7D-8C1F-29340F0CD92D}" type="datetime1">
              <a:rPr lang="ru-RU" smtClean="0"/>
              <a:pPr>
                <a:defRPr/>
              </a:pPr>
              <a:t>06.09.2023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1B84AB-6190-4DA5-96C5-22410CB6E1C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2ECFD22-71D0-4CBA-9E12-F8533BE08871}" type="datetime1">
              <a:rPr lang="ru-RU" smtClean="0"/>
              <a:pPr>
                <a:defRPr/>
              </a:pPr>
              <a:t>06.09.2023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B1B84AB-6190-4DA5-96C5-22410CB6E1C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49" r:id="rId12"/>
    <p:sldLayoutId id="2147483650" r:id="rId13"/>
    <p:sldLayoutId id="2147483651" r:id="rId14"/>
    <p:sldLayoutId id="2147483652" r:id="rId15"/>
    <p:sldLayoutId id="2147483653" r:id="rId16"/>
    <p:sldLayoutId id="2147483654" r:id="rId17"/>
    <p:sldLayoutId id="2147483655" r:id="rId18"/>
    <p:sldLayoutId id="2147483656" r:id="rId19"/>
    <p:sldLayoutId id="2147483657" r:id="rId20"/>
    <p:sldLayoutId id="2147483658" r:id="rId21"/>
    <p:sldLayoutId id="2147483659" r:id="rId2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mdoudskv16@mail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000100" y="2276872"/>
            <a:ext cx="7715304" cy="4152524"/>
          </a:xfrm>
          <a:gradFill>
            <a:gsLst>
              <a:gs pos="0">
                <a:schemeClr val="accent6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r>
              <a:rPr lang="ru-RU" sz="2000" b="1" dirty="0">
                <a:solidFill>
                  <a:srgbClr val="2C0FDB"/>
                </a:solidFill>
                <a:latin typeface="Georgia"/>
              </a:rPr>
              <a:t/>
            </a:r>
            <a:br>
              <a:rPr lang="ru-RU" sz="2000" b="1" dirty="0">
                <a:solidFill>
                  <a:srgbClr val="2C0FDB"/>
                </a:solidFill>
                <a:latin typeface="Georgia"/>
              </a:rPr>
            </a:br>
            <a:r>
              <a:rPr lang="ru-RU" sz="3600" b="1" dirty="0">
                <a:solidFill>
                  <a:srgbClr val="002060"/>
                </a:solidFill>
                <a:latin typeface="Times New Roman"/>
                <a:cs typeface="Times New Roman"/>
              </a:rPr>
              <a:t/>
            </a:r>
            <a:br>
              <a:rPr lang="ru-RU" sz="3600" b="1" dirty="0">
                <a:solidFill>
                  <a:srgbClr val="002060"/>
                </a:solidFill>
                <a:latin typeface="Times New Roman"/>
                <a:cs typeface="Times New Roman"/>
              </a:rPr>
            </a:br>
            <a:r>
              <a:rPr lang="ru-RU" sz="3600" dirty="0" smtClean="0">
                <a:solidFill>
                  <a:srgbClr val="002060"/>
                </a:solidFill>
                <a:latin typeface="Times New Roman"/>
                <a:cs typeface="Times New Roman"/>
              </a:rPr>
              <a:t>Проект на соискание статуса муниципальной инновационной площадки:</a:t>
            </a:r>
            <a:r>
              <a:rPr lang="ru-RU" sz="3600" b="1" dirty="0" smtClean="0">
                <a:solidFill>
                  <a:srgbClr val="002060"/>
                </a:solidFill>
                <a:latin typeface="Times New Roman"/>
                <a:cs typeface="Times New Roman"/>
              </a:rPr>
              <a:t/>
            </a:r>
            <a:br>
              <a:rPr lang="ru-RU" sz="3600" b="1" dirty="0" smtClean="0">
                <a:solidFill>
                  <a:srgbClr val="002060"/>
                </a:solidFill>
                <a:latin typeface="Times New Roman"/>
                <a:cs typeface="Times New Roman"/>
              </a:rPr>
            </a:br>
            <a:r>
              <a:rPr lang="ru-RU" sz="3600" dirty="0" smtClean="0">
                <a:solidFill>
                  <a:srgbClr val="002060"/>
                </a:solidFill>
              </a:rPr>
              <a:t> </a:t>
            </a:r>
            <a:r>
              <a:rPr lang="ru-RU" sz="3600" b="1" dirty="0" smtClean="0">
                <a:solidFill>
                  <a:srgbClr val="002060"/>
                </a:solidFill>
              </a:rPr>
              <a:t>«</a:t>
            </a:r>
            <a:r>
              <a:rPr lang="ru-RU" sz="3200" b="1" dirty="0" smtClean="0">
                <a:solidFill>
                  <a:srgbClr val="002060"/>
                </a:solidFill>
              </a:rPr>
              <a:t>Организационно-педагогическая модель включения семей обучающихся в воспитательный процесс инклюзивного детского сада с целью формирования позиции ответственного </a:t>
            </a:r>
            <a:r>
              <a:rPr lang="ru-RU" sz="3200" b="1" dirty="0" err="1" smtClean="0">
                <a:solidFill>
                  <a:srgbClr val="002060"/>
                </a:solidFill>
              </a:rPr>
              <a:t>родительства</a:t>
            </a:r>
            <a:r>
              <a:rPr lang="ru-RU" sz="3200" b="1" dirty="0" smtClean="0">
                <a:solidFill>
                  <a:srgbClr val="002060"/>
                </a:solidFill>
              </a:rPr>
              <a:t>»</a:t>
            </a:r>
            <a:r>
              <a:rPr lang="ru-RU" sz="3600" b="1" dirty="0">
                <a:solidFill>
                  <a:srgbClr val="002060"/>
                </a:solidFill>
                <a:latin typeface="Times New Roman"/>
                <a:cs typeface="Times New Roman"/>
              </a:rPr>
              <a:t/>
            </a:r>
            <a:br>
              <a:rPr lang="ru-RU" sz="3600" b="1" dirty="0">
                <a:solidFill>
                  <a:srgbClr val="002060"/>
                </a:solidFill>
                <a:latin typeface="Times New Roman"/>
                <a:cs typeface="Times New Roman"/>
              </a:rPr>
            </a:br>
            <a:r>
              <a:rPr lang="ru-RU" sz="2200" b="1" dirty="0">
                <a:solidFill>
                  <a:srgbClr val="002060"/>
                </a:solidFill>
                <a:latin typeface="Times New Roman"/>
                <a:cs typeface="Times New Roman"/>
              </a:rPr>
              <a:t/>
            </a:r>
            <a:br>
              <a:rPr lang="ru-RU" sz="2200" b="1" dirty="0">
                <a:solidFill>
                  <a:srgbClr val="002060"/>
                </a:solidFill>
                <a:latin typeface="Times New Roman"/>
                <a:cs typeface="Times New Roman"/>
              </a:rPr>
            </a:br>
            <a:r>
              <a:rPr lang="ru-RU" sz="2200" b="1" dirty="0" smtClean="0">
                <a:solidFill>
                  <a:srgbClr val="002060"/>
                </a:solidFill>
                <a:latin typeface="Times New Roman"/>
                <a:cs typeface="Times New Roman"/>
              </a:rPr>
              <a:t>Смирнова Е.В., заведующий</a:t>
            </a:r>
            <a:br>
              <a:rPr lang="ru-RU" sz="2200" b="1" dirty="0" smtClean="0">
                <a:solidFill>
                  <a:srgbClr val="002060"/>
                </a:solidFill>
                <a:latin typeface="Times New Roman"/>
                <a:cs typeface="Times New Roman"/>
              </a:rPr>
            </a:br>
            <a:r>
              <a:rPr lang="ru-RU" sz="2200" b="1" dirty="0" smtClean="0">
                <a:solidFill>
                  <a:srgbClr val="002060"/>
                </a:solidFill>
                <a:latin typeface="Times New Roman"/>
                <a:cs typeface="Times New Roman"/>
              </a:rPr>
              <a:t>Константинова В.Г.,  ст. воспитатель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mdoudskv16@mail.ru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(4852) 20-60-42 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2428860" y="0"/>
            <a:ext cx="5357850" cy="1500174"/>
          </a:xfrm>
          <a:prstGeom prst="horizontalScroll">
            <a:avLst>
              <a:gd name="adj" fmla="val 12500"/>
            </a:avLst>
          </a:prstGeom>
          <a:solidFill>
            <a:schemeClr val="bg1">
              <a:lumMod val="95000"/>
            </a:schemeClr>
          </a:solidFill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>
              <a:tabLst>
                <a:tab pos="3819525" algn="l"/>
              </a:tabLst>
              <a:defRPr/>
            </a:pPr>
            <a:r>
              <a:rPr lang="ru-RU" sz="1600" b="1" dirty="0">
                <a:solidFill>
                  <a:srgbClr val="002060"/>
                </a:solidFill>
                <a:latin typeface="Georgia"/>
                <a:cs typeface="Times New Roman"/>
              </a:rPr>
              <a:t>Муниципальное дошкольное учреждение</a:t>
            </a:r>
          </a:p>
          <a:p>
            <a:pPr algn="ctr">
              <a:tabLst>
                <a:tab pos="3819525" algn="l"/>
              </a:tabLst>
              <a:defRPr/>
            </a:pPr>
            <a:r>
              <a:rPr lang="ru-RU" sz="1600" b="1" dirty="0">
                <a:solidFill>
                  <a:srgbClr val="002060"/>
                </a:solidFill>
                <a:latin typeface="Georgia"/>
                <a:cs typeface="Times New Roman"/>
              </a:rPr>
              <a:t>детский сад №16 «Ягодка» </a:t>
            </a:r>
          </a:p>
          <a:p>
            <a:pPr algn="ctr">
              <a:tabLst>
                <a:tab pos="3819525" algn="l"/>
              </a:tabLst>
              <a:defRPr/>
            </a:pPr>
            <a:r>
              <a:rPr lang="ru-RU" sz="1600" b="1" dirty="0">
                <a:solidFill>
                  <a:srgbClr val="002060"/>
                </a:solidFill>
                <a:latin typeface="Georgia"/>
                <a:cs typeface="Times New Roman"/>
              </a:rPr>
              <a:t>Ярославского муниципального района</a:t>
            </a:r>
          </a:p>
          <a:p>
            <a:pPr algn="ctr">
              <a:tabLst>
                <a:tab pos="3819525" algn="l"/>
              </a:tabLst>
              <a:defRPr/>
            </a:pPr>
            <a:r>
              <a:rPr lang="ru-RU" sz="1600" b="1" dirty="0">
                <a:solidFill>
                  <a:srgbClr val="002060"/>
                </a:solidFill>
                <a:latin typeface="Georgia"/>
                <a:cs typeface="Times New Roman"/>
              </a:rPr>
              <a:t>(МДОУ №16 «Ягодка» ЯМР)</a:t>
            </a:r>
          </a:p>
          <a:p>
            <a:pPr algn="ctr">
              <a:tabLst>
                <a:tab pos="3819525" algn="l"/>
              </a:tabLst>
              <a:defRPr/>
            </a:pPr>
            <a:endParaRPr lang="ru-RU" sz="1600" b="1" dirty="0">
              <a:solidFill>
                <a:srgbClr val="002060"/>
              </a:solidFill>
              <a:latin typeface="Georgia"/>
              <a:cs typeface="Times New Roman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2587127" y="440093"/>
            <a:ext cx="4069704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tabLst>
                <a:tab pos="3819525" algn="l"/>
              </a:tabLst>
              <a:defRPr/>
            </a:pPr>
            <a:r>
              <a:rPr lang="ru-RU" sz="2000" b="1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endParaRPr lang="ru-RU" sz="1200">
              <a:solidFill>
                <a:schemeClr val="accent1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tabLst>
                <a:tab pos="3819525" algn="l"/>
              </a:tabLst>
              <a:defRPr/>
            </a:pPr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1507" name="Picture 3" descr="https://sun1-55.userapi.com/impg/c857320/v857320574/196506/PwK25_KEvcI.jpg?size=800x501&amp;quality=96&amp;sign=4d2a353002c50b8bfcba5400db2e497e&amp;type=albu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115438"/>
            <a:ext cx="1928826" cy="120792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Инновационные продукты: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Аналитическая записка о состоянии уровня </a:t>
            </a:r>
            <a:r>
              <a:rPr lang="ru-RU" dirty="0" smtClean="0"/>
              <a:t>компетенций родителей в области воспитания детей (до, в период проекта, после) в </a:t>
            </a:r>
            <a:r>
              <a:rPr lang="ru-RU" dirty="0" smtClean="0"/>
              <a:t>динамике,</a:t>
            </a:r>
          </a:p>
          <a:p>
            <a:r>
              <a:rPr lang="ru-RU" dirty="0" smtClean="0"/>
              <a:t>Программа </a:t>
            </a:r>
            <a:r>
              <a:rPr lang="ru-RU" dirty="0" smtClean="0"/>
              <a:t>Школы родительского </a:t>
            </a:r>
            <a:r>
              <a:rPr lang="ru-RU" dirty="0" smtClean="0"/>
              <a:t>просвещения, в том числе, с проработкой материалов для контингента родителей, имеющих детей с ОВЗ  </a:t>
            </a:r>
            <a:endParaRPr lang="ru-RU" dirty="0" smtClean="0"/>
          </a:p>
          <a:p>
            <a:r>
              <a:rPr lang="ru-RU" dirty="0" smtClean="0"/>
              <a:t>Сборник методических рекомендаций по проведению Школы родительского </a:t>
            </a:r>
            <a:r>
              <a:rPr lang="ru-RU" dirty="0" smtClean="0"/>
              <a:t>просвещения и формированию ответственного </a:t>
            </a:r>
            <a:r>
              <a:rPr lang="ru-RU" dirty="0" err="1" smtClean="0"/>
              <a:t>родительства</a:t>
            </a:r>
            <a:endParaRPr lang="ru-RU" dirty="0" smtClean="0"/>
          </a:p>
          <a:p>
            <a:r>
              <a:rPr lang="ru-RU" dirty="0" smtClean="0"/>
              <a:t>Публикации педагогов (не менее 10) в сборниках конференций различного уровня, в том числе – муниципального, регионального, всероссийского, </a:t>
            </a:r>
            <a:r>
              <a:rPr lang="ru-RU" dirty="0" smtClean="0"/>
              <a:t>международного; в том числе - публикации </a:t>
            </a:r>
            <a:r>
              <a:rPr lang="ru-RU" dirty="0" smtClean="0"/>
              <a:t>и статьи </a:t>
            </a:r>
            <a:r>
              <a:rPr lang="ru-RU" dirty="0" smtClean="0"/>
              <a:t>в журналах ВАК (анализ </a:t>
            </a:r>
            <a:r>
              <a:rPr lang="ru-RU" dirty="0" smtClean="0"/>
              <a:t>мотивирующих факторов современных родителей к сотрудничеству с ДОО и возможных причин их пассивного </a:t>
            </a:r>
            <a:r>
              <a:rPr lang="ru-RU" dirty="0" smtClean="0"/>
              <a:t>поведения)</a:t>
            </a:r>
          </a:p>
          <a:p>
            <a:r>
              <a:rPr lang="ru-RU" dirty="0" smtClean="0"/>
              <a:t>Организационно-педагогическая модель включения родителей в воспитательно-образовательный процесс ДОО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1B84AB-6190-4DA5-96C5-22410CB6E1C6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Оценка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По участию педагогов</a:t>
            </a:r>
          </a:p>
          <a:p>
            <a:r>
              <a:rPr lang="ru-RU" dirty="0" smtClean="0"/>
              <a:t>По </a:t>
            </a:r>
            <a:r>
              <a:rPr lang="ru-RU" dirty="0" smtClean="0"/>
              <a:t>динамике включенности </a:t>
            </a:r>
            <a:r>
              <a:rPr lang="ru-RU" dirty="0" smtClean="0"/>
              <a:t>родителей</a:t>
            </a:r>
          </a:p>
          <a:p>
            <a:r>
              <a:rPr lang="ru-RU" dirty="0" smtClean="0"/>
              <a:t>По изменению уровня повышения конкурентоспособности ДОУ</a:t>
            </a:r>
          </a:p>
          <a:p>
            <a:r>
              <a:rPr lang="ru-RU" dirty="0" smtClean="0"/>
              <a:t>По количеству и качеству публикаций </a:t>
            </a:r>
            <a:r>
              <a:rPr lang="ru-RU" dirty="0" smtClean="0"/>
              <a:t>педагогов и выступлениях на конференциях</a:t>
            </a:r>
            <a:endParaRPr lang="ru-RU" dirty="0" smtClean="0"/>
          </a:p>
          <a:p>
            <a:r>
              <a:rPr lang="ru-RU" dirty="0" smtClean="0"/>
              <a:t>По  степени зрелости </a:t>
            </a:r>
            <a:r>
              <a:rPr lang="ru-RU" dirty="0" err="1" smtClean="0"/>
              <a:t>детско</a:t>
            </a:r>
            <a:r>
              <a:rPr lang="ru-RU" dirty="0" smtClean="0"/>
              <a:t>- </a:t>
            </a:r>
            <a:r>
              <a:rPr lang="ru-RU" dirty="0" err="1" smtClean="0"/>
              <a:t>родительско-педагогического</a:t>
            </a:r>
            <a:r>
              <a:rPr lang="ru-RU" dirty="0" smtClean="0"/>
              <a:t> сообщества к концу </a:t>
            </a:r>
            <a:r>
              <a:rPr lang="ru-RU" dirty="0" smtClean="0"/>
              <a:t>проекта</a:t>
            </a:r>
          </a:p>
          <a:p>
            <a:r>
              <a:rPr lang="ru-RU" dirty="0" smtClean="0"/>
              <a:t>По качеству продуктов МИП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1B84AB-6190-4DA5-96C5-22410CB6E1C6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1B84AB-6190-4DA5-96C5-22410CB6E1C6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  <p:sp>
        <p:nvSpPr>
          <p:cNvPr id="5" name="AutoShape 5"/>
          <p:cNvSpPr>
            <a:spLocks noGrp="1" noChangeArrowheads="1"/>
          </p:cNvSpPr>
          <p:nvPr>
            <p:ph idx="1"/>
          </p:nvPr>
        </p:nvSpPr>
        <p:spPr bwMode="auto">
          <a:xfrm>
            <a:off x="428596" y="285728"/>
            <a:ext cx="8229600" cy="6240475"/>
          </a:xfrm>
          <a:prstGeom prst="horizontalScroll">
            <a:avLst>
              <a:gd name="adj" fmla="val 12500"/>
            </a:avLst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rgbClr val="000000"/>
            </a:solidFill>
            <a:round/>
            <a:headEnd/>
            <a:tailEnd/>
          </a:ln>
        </p:spPr>
        <p:txBody>
          <a:bodyPr>
            <a:normAutofit/>
          </a:bodyPr>
          <a:lstStyle/>
          <a:p>
            <a:pPr algn="ctr">
              <a:buNone/>
              <a:tabLst>
                <a:tab pos="3819525" algn="l"/>
              </a:tabLst>
              <a:defRPr/>
            </a:pPr>
            <a:endParaRPr lang="ru-RU" sz="1600" b="1" dirty="0">
              <a:solidFill>
                <a:srgbClr val="002060"/>
              </a:solidFill>
              <a:latin typeface="Georgia"/>
              <a:cs typeface="Times New Roman"/>
            </a:endParaRPr>
          </a:p>
          <a:p>
            <a:pPr algn="ctr">
              <a:buNone/>
              <a:tabLst>
                <a:tab pos="3819525" algn="l"/>
              </a:tabLst>
              <a:defRPr/>
            </a:pPr>
            <a:endParaRPr lang="ru-RU" sz="1600" b="1" dirty="0">
              <a:solidFill>
                <a:srgbClr val="002060"/>
              </a:solidFill>
              <a:latin typeface="Times New Roman"/>
              <a:cs typeface="Times New Roman"/>
            </a:endParaRPr>
          </a:p>
          <a:p>
            <a:pPr algn="ctr">
              <a:buNone/>
              <a:tabLst>
                <a:tab pos="3819525" algn="l"/>
              </a:tabLst>
              <a:defRPr/>
            </a:pPr>
            <a:r>
              <a:rPr lang="ru-RU" sz="4000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БЛАГОДАРЮ</a:t>
            </a:r>
          </a:p>
          <a:p>
            <a:pPr algn="ctr">
              <a:buNone/>
              <a:tabLst>
                <a:tab pos="3819525" algn="l"/>
              </a:tabLst>
              <a:defRPr/>
            </a:pPr>
            <a:r>
              <a:rPr lang="ru-RU" sz="4000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ЗА  </a:t>
            </a:r>
            <a:r>
              <a:rPr lang="ru-RU" sz="4000" b="1" dirty="0">
                <a:solidFill>
                  <a:srgbClr val="C00000"/>
                </a:solidFill>
                <a:latin typeface="Times New Roman"/>
                <a:cs typeface="Times New Roman"/>
              </a:rPr>
              <a:t>ВНИМАНИЕ</a:t>
            </a:r>
            <a:r>
              <a:rPr lang="ru-RU" sz="4000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!</a:t>
            </a:r>
          </a:p>
          <a:p>
            <a:pPr algn="ctr">
              <a:buNone/>
              <a:tabLst>
                <a:tab pos="3819525" algn="l"/>
              </a:tabLst>
              <a:defRPr/>
            </a:pPr>
            <a:endParaRPr lang="ru-RU" sz="4000" b="1" dirty="0" smtClean="0">
              <a:solidFill>
                <a:srgbClr val="C00000"/>
              </a:solidFill>
              <a:latin typeface="Times New Roman"/>
              <a:cs typeface="Times New Roman"/>
            </a:endParaRPr>
          </a:p>
          <a:p>
            <a:pPr algn="ctr">
              <a:buNone/>
              <a:tabLst>
                <a:tab pos="3819525" algn="l"/>
              </a:tabLst>
              <a:defRPr/>
            </a:pPr>
            <a:endParaRPr lang="ru-RU" sz="2600" b="1" dirty="0" smtClean="0">
              <a:solidFill>
                <a:srgbClr val="002060"/>
              </a:solidFill>
              <a:latin typeface="Times New Roman"/>
              <a:cs typeface="Times New Roman"/>
            </a:endParaRPr>
          </a:p>
          <a:p>
            <a:pPr algn="ctr">
              <a:buNone/>
              <a:tabLst>
                <a:tab pos="3819525" algn="l"/>
              </a:tabLst>
              <a:defRPr/>
            </a:pPr>
            <a:endParaRPr lang="ru-RU" sz="2600" b="1" dirty="0">
              <a:solidFill>
                <a:srgbClr val="002060"/>
              </a:solidFill>
              <a:latin typeface="Times New Roman"/>
              <a:cs typeface="Times New Roman"/>
            </a:endParaRPr>
          </a:p>
          <a:p>
            <a:pPr algn="ctr">
              <a:buNone/>
              <a:tabLst>
                <a:tab pos="3819525" algn="l"/>
              </a:tabLst>
              <a:defRPr/>
            </a:pPr>
            <a:endParaRPr lang="ru-RU" sz="4000" b="1" dirty="0">
              <a:solidFill>
                <a:srgbClr val="C000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Соответствие темы проекта МИП</a:t>
            </a:r>
            <a:br>
              <a:rPr lang="ru-RU" sz="2800" dirty="0" smtClean="0"/>
            </a:br>
            <a:r>
              <a:rPr lang="ru-RU" sz="2800" i="1" dirty="0" smtClean="0"/>
              <a:t>задачам Федерального Проекта «Образование»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ru-RU" dirty="0" smtClean="0"/>
              <a:t>Паспорт федерального проекта "Поддержка семей, имеющих детей" // ПРИЛОЖЕНИЕ к протоколу заседания проектного комитета по национальному проекту "Образование" от 07 декабря 2018 г. № 3 Паспорт федерального проекта "Поддержка семей, имеющих детей" </a:t>
            </a:r>
          </a:p>
          <a:p>
            <a:r>
              <a:rPr lang="ru-RU" dirty="0" smtClean="0"/>
              <a:t>Федеральный проект "Поддержка семей, имеющих детей" реализуется в рамках подпрограммы "Содействие развитию дошкольного и общего образования" проектной части государственной программы "Развитие образования".</a:t>
            </a:r>
          </a:p>
          <a:p>
            <a:pPr lvl="0"/>
            <a:r>
              <a:rPr lang="ru-RU" dirty="0" smtClean="0"/>
              <a:t>ФОП ДО // Приказ Министерства Просвещения России № 1028 от 22.11.2022 г.  (П.14.3  - о принципах реализации ФОП ДО): дословно:  </a:t>
            </a:r>
          </a:p>
          <a:p>
            <a:pPr>
              <a:buNone/>
            </a:pPr>
            <a:endParaRPr lang="ru-RU" sz="2500" dirty="0" smtClean="0"/>
          </a:p>
          <a:p>
            <a:pPr>
              <a:buNone/>
            </a:pPr>
            <a:r>
              <a:rPr lang="ru-RU" sz="2500" b="1" dirty="0" smtClean="0">
                <a:solidFill>
                  <a:schemeClr val="accent2"/>
                </a:solidFill>
              </a:rPr>
              <a:t>Выстроить… «содействие и сотрудничество детей и родителей (законных представителей) совершеннолетних членов семьи, принимающих участие в воспитании детей …, а также педагогических работников» </a:t>
            </a:r>
          </a:p>
          <a:p>
            <a:pPr>
              <a:buNone/>
            </a:pPr>
            <a:r>
              <a:rPr lang="ru-RU" dirty="0" smtClean="0"/>
              <a:t>Таким образом,</a:t>
            </a:r>
          </a:p>
          <a:p>
            <a:pPr>
              <a:buNone/>
            </a:pPr>
            <a:r>
              <a:rPr lang="ru-RU" dirty="0" smtClean="0"/>
              <a:t>заявленная нами тема инновационной площадки по созданию модели включения семьи обучающихся в воспитательный процесс инклюзивного детского сада с целью формирования ответственного </a:t>
            </a:r>
            <a:r>
              <a:rPr lang="ru-RU" dirty="0" err="1" smtClean="0"/>
              <a:t>родительства</a:t>
            </a:r>
            <a:r>
              <a:rPr lang="ru-RU" dirty="0" smtClean="0"/>
              <a:t>  и Методические рекомендации по информационно-просветительской поддержки родителей  - методический сборник по обобщению практического опыта (как продукт проекта МИП) – напрямую соответствуют задачам национального и Федерального Проекта.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1B84AB-6190-4DA5-96C5-22410CB6E1C6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u="sng" dirty="0" smtClean="0"/>
              <a:t>Стратегическая (долгосрочная) цель проекта</a:t>
            </a:r>
            <a:r>
              <a:rPr lang="ru-RU" dirty="0" smtClean="0"/>
              <a:t> - формирование позиции ответственного </a:t>
            </a:r>
            <a:r>
              <a:rPr lang="ru-RU" dirty="0" err="1" smtClean="0"/>
              <a:t>родительства</a:t>
            </a:r>
            <a:r>
              <a:rPr lang="ru-RU" dirty="0" smtClean="0"/>
              <a:t> в семьях обучающихся, в том числе, имеющих детей с ОВЗ. </a:t>
            </a:r>
          </a:p>
          <a:p>
            <a:r>
              <a:rPr lang="ru-RU" b="1" u="sng" dirty="0" smtClean="0"/>
              <a:t>Конкретная цель проекта</a:t>
            </a:r>
            <a:r>
              <a:rPr lang="ru-RU" dirty="0" smtClean="0"/>
              <a:t>: разработка, апробация и внедрение модели включения семей обучающихся в воспитательный процесс инклюзивного детского сада в целях формирования позиции ответственного </a:t>
            </a:r>
            <a:r>
              <a:rPr lang="ru-RU" dirty="0" err="1" smtClean="0"/>
              <a:t>родительства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1B84AB-6190-4DA5-96C5-22410CB6E1C6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u="sng" dirty="0" smtClean="0">
                <a:solidFill>
                  <a:srgbClr val="002060"/>
                </a:solidFill>
              </a:rPr>
              <a:t>Задачи заявляемого проекта МИП:</a:t>
            </a:r>
            <a:r>
              <a:rPr lang="ru-RU" sz="3200" dirty="0" smtClean="0">
                <a:solidFill>
                  <a:srgbClr val="002060"/>
                </a:solidFill>
              </a:rPr>
              <a:t/>
            </a:r>
            <a:br>
              <a:rPr lang="ru-RU" sz="3200" dirty="0" smtClean="0">
                <a:solidFill>
                  <a:srgbClr val="002060"/>
                </a:solidFill>
              </a:rPr>
            </a:b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928670"/>
            <a:ext cx="8401080" cy="5054617"/>
          </a:xfrm>
        </p:spPr>
        <p:txBody>
          <a:bodyPr>
            <a:noAutofit/>
          </a:bodyPr>
          <a:lstStyle/>
          <a:p>
            <a:pPr lvl="0"/>
            <a:r>
              <a:rPr lang="ru-RU" sz="1600" b="1" dirty="0" smtClean="0">
                <a:solidFill>
                  <a:srgbClr val="002060"/>
                </a:solidFill>
              </a:rPr>
              <a:t>Оценка </a:t>
            </a:r>
            <a:r>
              <a:rPr lang="ru-RU" sz="1600" dirty="0" smtClean="0">
                <a:solidFill>
                  <a:srgbClr val="002060"/>
                </a:solidFill>
              </a:rPr>
              <a:t>социального и воспитательного потенциала семей </a:t>
            </a:r>
            <a:r>
              <a:rPr lang="ru-RU" sz="1600" dirty="0" smtClean="0">
                <a:solidFill>
                  <a:srgbClr val="002060"/>
                </a:solidFill>
              </a:rPr>
              <a:t>обучающихся, анализ динамики изменения позиции родителей </a:t>
            </a:r>
            <a:endParaRPr lang="ru-RU" sz="1600" dirty="0" smtClean="0">
              <a:solidFill>
                <a:srgbClr val="002060"/>
              </a:solidFill>
            </a:endParaRPr>
          </a:p>
          <a:p>
            <a:pPr lvl="0"/>
            <a:r>
              <a:rPr lang="ru-RU" sz="1600" b="1" dirty="0" smtClean="0">
                <a:solidFill>
                  <a:srgbClr val="002060"/>
                </a:solidFill>
              </a:rPr>
              <a:t>Выявление</a:t>
            </a:r>
            <a:r>
              <a:rPr lang="ru-RU" sz="1600" dirty="0" smtClean="0">
                <a:solidFill>
                  <a:srgbClr val="002060"/>
                </a:solidFill>
              </a:rPr>
              <a:t> воспитательных и социальных проблем в семьях детей и предоставление конкретной адресной помощи и поддержки </a:t>
            </a:r>
          </a:p>
          <a:p>
            <a:pPr lvl="0"/>
            <a:r>
              <a:rPr lang="ru-RU" sz="1600" b="1" dirty="0" smtClean="0">
                <a:solidFill>
                  <a:srgbClr val="002060"/>
                </a:solidFill>
              </a:rPr>
              <a:t>Повышение уровня профессиональных компетенций педагогов </a:t>
            </a:r>
            <a:r>
              <a:rPr lang="ru-RU" sz="1600" dirty="0" smtClean="0">
                <a:solidFill>
                  <a:srgbClr val="002060"/>
                </a:solidFill>
              </a:rPr>
              <a:t>по работе с семьей</a:t>
            </a:r>
          </a:p>
          <a:p>
            <a:pPr lvl="0"/>
            <a:r>
              <a:rPr lang="ru-RU" sz="1600" b="1" dirty="0" smtClean="0">
                <a:solidFill>
                  <a:srgbClr val="002060"/>
                </a:solidFill>
              </a:rPr>
              <a:t>Организация школы родительского просвещения </a:t>
            </a:r>
            <a:r>
              <a:rPr lang="ru-RU" sz="1600" dirty="0" smtClean="0">
                <a:solidFill>
                  <a:srgbClr val="002060"/>
                </a:solidFill>
              </a:rPr>
              <a:t>в целях повышения активности родителей в процессе взаимодействия с детским садом и повышения уровня родительской грамотности и формирования ответственного </a:t>
            </a:r>
            <a:r>
              <a:rPr lang="ru-RU" sz="1600" dirty="0" err="1" smtClean="0">
                <a:solidFill>
                  <a:srgbClr val="002060"/>
                </a:solidFill>
              </a:rPr>
              <a:t>родительства</a:t>
            </a:r>
            <a:endParaRPr lang="ru-RU" sz="1600" dirty="0" smtClean="0">
              <a:solidFill>
                <a:srgbClr val="002060"/>
              </a:solidFill>
            </a:endParaRPr>
          </a:p>
          <a:p>
            <a:pPr lvl="0"/>
            <a:r>
              <a:rPr lang="ru-RU" sz="1600" b="1" dirty="0" smtClean="0">
                <a:solidFill>
                  <a:srgbClr val="002060"/>
                </a:solidFill>
              </a:rPr>
              <a:t>Создание комфортной среды воспитания </a:t>
            </a:r>
            <a:r>
              <a:rPr lang="ru-RU" sz="1600" dirty="0" smtClean="0">
                <a:solidFill>
                  <a:srgbClr val="002060"/>
                </a:solidFill>
              </a:rPr>
              <a:t>и образования детей с опорой на воспитательный и социальный потенциал семей </a:t>
            </a:r>
          </a:p>
          <a:p>
            <a:pPr lvl="0"/>
            <a:r>
              <a:rPr lang="ru-RU" sz="1600" b="1" dirty="0" smtClean="0">
                <a:solidFill>
                  <a:srgbClr val="002060"/>
                </a:solidFill>
              </a:rPr>
              <a:t>Привлечение поселкового социума </a:t>
            </a:r>
            <a:r>
              <a:rPr lang="ru-RU" sz="1600" dirty="0" smtClean="0">
                <a:solidFill>
                  <a:srgbClr val="002060"/>
                </a:solidFill>
              </a:rPr>
              <a:t>к решению задач поддержки семей, имеющих детей, в том числе - детей с ОВЗ </a:t>
            </a:r>
          </a:p>
          <a:p>
            <a:pPr lvl="0"/>
            <a:r>
              <a:rPr lang="ru-RU" sz="1600" b="1" dirty="0" smtClean="0">
                <a:solidFill>
                  <a:srgbClr val="002060"/>
                </a:solidFill>
              </a:rPr>
              <a:t>Расширение партнерских общественных связей </a:t>
            </a:r>
            <a:r>
              <a:rPr lang="ru-RU" sz="1600" dirty="0" smtClean="0">
                <a:solidFill>
                  <a:srgbClr val="002060"/>
                </a:solidFill>
              </a:rPr>
              <a:t>с образовательными организациями, в том числе  - с МОУ Михайловской СШ ЯМР, МУ Михайловский КСЦ ЯМР, ЯГПУ им. К.Д. Ушинского, волонтерскими организациями, организациями дополнительного образования детей</a:t>
            </a:r>
          </a:p>
          <a:p>
            <a:pPr lvl="0"/>
            <a:r>
              <a:rPr lang="ru-RU" sz="1600" b="1" dirty="0" smtClean="0">
                <a:solidFill>
                  <a:srgbClr val="002060"/>
                </a:solidFill>
              </a:rPr>
              <a:t>Создание активного </a:t>
            </a:r>
            <a:r>
              <a:rPr lang="ru-RU" sz="1600" b="1" dirty="0" err="1" smtClean="0">
                <a:solidFill>
                  <a:srgbClr val="002060"/>
                </a:solidFill>
              </a:rPr>
              <a:t>детско-родительско-педагогического</a:t>
            </a:r>
            <a:r>
              <a:rPr lang="ru-RU" sz="1600" b="1" dirty="0" smtClean="0">
                <a:solidFill>
                  <a:srgbClr val="002060"/>
                </a:solidFill>
              </a:rPr>
              <a:t> сообщества</a:t>
            </a:r>
            <a:r>
              <a:rPr lang="ru-RU" sz="1600" dirty="0" smtClean="0">
                <a:solidFill>
                  <a:srgbClr val="002060"/>
                </a:solidFill>
              </a:rPr>
              <a:t>, активных групп поддержки идей проекта по соответствующим направлениям деятельности </a:t>
            </a:r>
          </a:p>
          <a:p>
            <a:pPr lvl="0"/>
            <a:r>
              <a:rPr lang="ru-RU" sz="1600" b="1" dirty="0" smtClean="0">
                <a:solidFill>
                  <a:srgbClr val="002060"/>
                </a:solidFill>
              </a:rPr>
              <a:t>Анализ практик и представление педагогического опыта общественности</a:t>
            </a:r>
            <a:r>
              <a:rPr lang="ru-RU" sz="1600" dirty="0" smtClean="0">
                <a:solidFill>
                  <a:srgbClr val="002060"/>
                </a:solidFill>
              </a:rPr>
              <a:t>, родителям, педагогическому сообществу, диссеминация позитивного опыта в муниципальном районе и регионе и отражение </a:t>
            </a:r>
            <a:r>
              <a:rPr lang="ru-RU" sz="1600" b="1" dirty="0" smtClean="0">
                <a:solidFill>
                  <a:srgbClr val="002060"/>
                </a:solidFill>
              </a:rPr>
              <a:t>материалов в методическом сборнике по обобщению практического опыта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1B84AB-6190-4DA5-96C5-22410CB6E1C6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Срок реализации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2 года:</a:t>
            </a:r>
          </a:p>
          <a:p>
            <a:pPr>
              <a:buNone/>
            </a:pPr>
            <a:r>
              <a:rPr lang="ru-RU" dirty="0" smtClean="0"/>
              <a:t>с 1 сентября 2023г.  по 30 июня 2025г.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Перспективы развития проекта, в частности -  на 2025-2026 </a:t>
            </a:r>
            <a:r>
              <a:rPr lang="ru-RU" b="1" dirty="0" err="1" smtClean="0"/>
              <a:t>уч.г</a:t>
            </a:r>
            <a:r>
              <a:rPr lang="ru-RU" b="1" dirty="0" smtClean="0"/>
              <a:t> </a:t>
            </a:r>
          </a:p>
          <a:p>
            <a:r>
              <a:rPr lang="ru-RU" dirty="0" smtClean="0"/>
              <a:t>Сборник материалов по обобщению практического опыта педагогов МДОУ № 16 «Ягодка» ЯМР. </a:t>
            </a:r>
            <a:r>
              <a:rPr lang="ru-RU" dirty="0" smtClean="0"/>
              <a:t>Будет размещен </a:t>
            </a:r>
            <a:r>
              <a:rPr lang="ru-RU" dirty="0" smtClean="0"/>
              <a:t>в открытом доступе. </a:t>
            </a:r>
          </a:p>
          <a:p>
            <a:r>
              <a:rPr lang="ru-RU" dirty="0" smtClean="0"/>
              <a:t>Идеи Школы родительского просвещения и разработанной модели  взаимодействия с родителями будут представлены в заявке на РИП (2024) и ФИП (2025)</a:t>
            </a:r>
          </a:p>
          <a:p>
            <a:r>
              <a:rPr lang="ru-RU" dirty="0" smtClean="0"/>
              <a:t>По итогам реализации МИП детский сад будет готов в 2025-2026 </a:t>
            </a:r>
            <a:r>
              <a:rPr lang="ru-RU" dirty="0" err="1" smtClean="0"/>
              <a:t>уч.г</a:t>
            </a:r>
            <a:r>
              <a:rPr lang="ru-RU" dirty="0" smtClean="0"/>
              <a:t>. стать муниципальной стажировочной площадкой.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1B84AB-6190-4DA5-96C5-22410CB6E1C6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 этапа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ЭТАП 1. Организационный:  1 сентября 2023 – 31 декабря 2023 </a:t>
            </a:r>
          </a:p>
          <a:p>
            <a:endParaRPr lang="ru-RU" b="1" dirty="0" smtClean="0"/>
          </a:p>
          <a:p>
            <a:r>
              <a:rPr lang="ru-RU" b="1" dirty="0" smtClean="0"/>
              <a:t>ЭТАП 2. Основной: 1 января 2024 – 31 декабря 2024 </a:t>
            </a:r>
          </a:p>
          <a:p>
            <a:pPr>
              <a:buNone/>
            </a:pPr>
            <a:endParaRPr lang="ru-RU" b="1" dirty="0" smtClean="0"/>
          </a:p>
          <a:p>
            <a:r>
              <a:rPr lang="ru-RU" b="1" dirty="0" smtClean="0"/>
              <a:t>ЭТАП 3. Заключительный: 1 января 2025 – 30 июня 2025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1B84AB-6190-4DA5-96C5-22410CB6E1C6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/>
              <a:t>Проект будет способствовать развитию и самореализации всех субъектов образовательного процесса: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обучающихся, </a:t>
            </a:r>
          </a:p>
          <a:p>
            <a:r>
              <a:rPr lang="ru-RU" b="1" dirty="0" smtClean="0"/>
              <a:t>педагогов, </a:t>
            </a:r>
          </a:p>
          <a:p>
            <a:r>
              <a:rPr lang="ru-RU" b="1" dirty="0" smtClean="0"/>
              <a:t>родителей, </a:t>
            </a:r>
          </a:p>
          <a:p>
            <a:r>
              <a:rPr lang="ru-RU" b="1" dirty="0" smtClean="0"/>
              <a:t>администрации. </a:t>
            </a:r>
          </a:p>
          <a:p>
            <a:endParaRPr lang="ru-RU" b="1" dirty="0" smtClean="0"/>
          </a:p>
          <a:p>
            <a:r>
              <a:rPr lang="ru-RU" dirty="0" smtClean="0"/>
              <a:t>Основная целевая группа – </a:t>
            </a:r>
            <a:r>
              <a:rPr lang="ru-RU" b="1" dirty="0" smtClean="0"/>
              <a:t>родители</a:t>
            </a:r>
            <a:r>
              <a:rPr lang="ru-RU" dirty="0" smtClean="0"/>
              <a:t>, однако эффекты проекта прорастут добром в наших </a:t>
            </a:r>
            <a:r>
              <a:rPr lang="ru-RU" b="1" dirty="0" smtClean="0"/>
              <a:t>детях-дошкольниках, </a:t>
            </a:r>
            <a:r>
              <a:rPr lang="ru-RU" dirty="0" smtClean="0"/>
              <a:t>посещающих наш детский сад.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1B84AB-6190-4DA5-96C5-22410CB6E1C6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/>
              <a:t>В ходе реализации проекта МИП будет создана организационно-педагогическая модель включения родителей в воспитательно-образовательный процесс в ДОО, которая будет основана на 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результатах исследования мотивирующих факторов современных родителей к сотрудничеству с ДОО</a:t>
            </a:r>
          </a:p>
          <a:p>
            <a:r>
              <a:rPr lang="ru-RU" dirty="0" smtClean="0"/>
              <a:t>устранении выявленных причин пассивности части родителей дошкольников</a:t>
            </a:r>
          </a:p>
          <a:p>
            <a:r>
              <a:rPr lang="ru-RU" dirty="0" smtClean="0"/>
              <a:t>разработанных механизмах эффективного взаимодействия педагогов и родителей с использованием инструментов мотивирующего управленческого воздействия на </a:t>
            </a:r>
            <a:r>
              <a:rPr lang="ru-RU" dirty="0" err="1" smtClean="0"/>
              <a:t>социо-психологические</a:t>
            </a:r>
            <a:r>
              <a:rPr lang="ru-RU" dirty="0" smtClean="0"/>
              <a:t>  и организационно-педагогические факторы этого взаимодействия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1B84AB-6190-4DA5-96C5-22410CB6E1C6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i="1" dirty="0" smtClean="0"/>
              <a:t>Опираясь на системно-деятельностный подход в реализации, </a:t>
            </a:r>
            <a:r>
              <a:rPr lang="ru-RU" i="1" u="sng" smtClean="0"/>
              <a:t>в полном соответствии </a:t>
            </a:r>
            <a:r>
              <a:rPr lang="ru-RU" i="1" u="sng" dirty="0" smtClean="0"/>
              <a:t>с ФГОС ДО и ФОП ДО</a:t>
            </a:r>
          </a:p>
          <a:p>
            <a:pPr>
              <a:buNone/>
            </a:pPr>
            <a:r>
              <a:rPr lang="ru-RU" b="1" i="1" dirty="0" smtClean="0"/>
              <a:t>проект </a:t>
            </a:r>
            <a:r>
              <a:rPr lang="ru-RU" b="1" i="1" dirty="0" smtClean="0"/>
              <a:t>позволит максимально </a:t>
            </a:r>
            <a:r>
              <a:rPr lang="ru-RU" b="1" i="1" dirty="0" smtClean="0"/>
              <a:t>включить </a:t>
            </a:r>
            <a:r>
              <a:rPr lang="ru-RU" b="1" i="1" dirty="0" smtClean="0"/>
              <a:t>родителей в образовательный процесс</a:t>
            </a:r>
            <a:r>
              <a:rPr lang="ru-RU" i="1" dirty="0" smtClean="0"/>
              <a:t>, используя социальный и воспитательный потенциал семьи, что, в свою очередь, </a:t>
            </a:r>
            <a:r>
              <a:rPr lang="ru-RU" b="1" i="1" dirty="0" smtClean="0"/>
              <a:t>даст возможность влиять на общественное мнение </a:t>
            </a:r>
            <a:r>
              <a:rPr lang="ru-RU" i="1" dirty="0" smtClean="0"/>
              <a:t>о сути сознательного и </a:t>
            </a:r>
            <a:r>
              <a:rPr lang="ru-RU" b="1" i="1" dirty="0" smtClean="0"/>
              <a:t>ответственного </a:t>
            </a:r>
            <a:r>
              <a:rPr lang="ru-RU" b="1" i="1" dirty="0" err="1" smtClean="0"/>
              <a:t>родительства</a:t>
            </a:r>
            <a:r>
              <a:rPr lang="ru-RU" b="1" i="1" dirty="0" smtClean="0"/>
              <a:t> как явлении важном и необходимом. 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1B84AB-6190-4DA5-96C5-22410CB6E1C6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691</TotalTime>
  <Words>885</Words>
  <Application>Microsoft Office PowerPoint</Application>
  <DocSecurity>0</DocSecurity>
  <PresentationFormat>Экран (4:3)</PresentationFormat>
  <Paragraphs>85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  Проект на соискание статуса муниципальной инновационной площадки:  «Организационно-педагогическая модель включения семей обучающихся в воспитательный процесс инклюзивного детского сада с целью формирования позиции ответственного родительства»  Смирнова Е.В., заведующий Константинова В.Г.,  ст. воспитатель  mdoudskv16@mail.ru (4852) 20-60-42   </vt:lpstr>
      <vt:lpstr>Соответствие темы проекта МИП задачам Федерального Проекта «Образование»</vt:lpstr>
      <vt:lpstr>Цели</vt:lpstr>
      <vt:lpstr>Задачи заявляемого проекта МИП: </vt:lpstr>
      <vt:lpstr>Срок реализации</vt:lpstr>
      <vt:lpstr>3 этапа</vt:lpstr>
      <vt:lpstr>Проект будет способствовать развитию и самореализации всех субъектов образовательного процесса: </vt:lpstr>
      <vt:lpstr>В ходе реализации проекта МИП будет создана организационно-педагогическая модель включения родителей в воспитательно-образовательный процесс в ДОО, которая будет основана на </vt:lpstr>
      <vt:lpstr>Вывод</vt:lpstr>
      <vt:lpstr>Инновационные продукты:</vt:lpstr>
      <vt:lpstr>Оценка проекта</vt:lpstr>
      <vt:lpstr>Слайд 12</vt:lpstr>
    </vt:vector>
  </TitlesOfParts>
  <Company>Reanimator Extreme Edition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МАЛЫШОК ООП ДОО</dc:title>
  <dc:creator>Оксана Миляхова</dc:creator>
  <cp:lastModifiedBy>Валентина Константинова</cp:lastModifiedBy>
  <cp:revision>237</cp:revision>
  <dcterms:created xsi:type="dcterms:W3CDTF">2013-12-24T12:41:12Z</dcterms:created>
  <dcterms:modified xsi:type="dcterms:W3CDTF">2023-09-06T07:32:37Z</dcterms:modified>
  <dc:identifier/>
  <dc:language/>
  <cp:version/>
</cp:coreProperties>
</file>